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913"/>
    <p:restoredTop sz="94694"/>
  </p:normalViewPr>
  <p:slideViewPr>
    <p:cSldViewPr snapToGrid="0">
      <p:cViewPr varScale="1">
        <p:scale>
          <a:sx n="85" d="100"/>
          <a:sy n="85" d="100"/>
        </p:scale>
        <p:origin x="208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997114-0730-C549-8775-022000231614}" type="datetimeFigureOut">
              <a:rPr lang="en-EE" smtClean="0"/>
              <a:t>07.02.2025</a:t>
            </a:fld>
            <a:endParaRPr lang="en-E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E9929-4663-9E4B-80F4-8F7DCE85EEA0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66477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E9929-4663-9E4B-80F4-8F7DCE85EEA0}" type="slidenum">
              <a:rPr lang="en-EE" smtClean="0"/>
              <a:t>1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2180185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E9929-4663-9E4B-80F4-8F7DCE85EEA0}" type="slidenum">
              <a:rPr lang="en-EE" smtClean="0"/>
              <a:t>2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2416199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E9929-4663-9E4B-80F4-8F7DCE85EEA0}" type="slidenum">
              <a:rPr lang="en-EE" smtClean="0"/>
              <a:t>5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6843133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E9929-4663-9E4B-80F4-8F7DCE85EEA0}" type="slidenum">
              <a:rPr lang="en-EE" smtClean="0"/>
              <a:t>8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2784100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07.02.2025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878960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07.02.2025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657986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07.02.2025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42842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07.02.2025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849344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07.02.2025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069262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07.02.2025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45695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07.02.2025</a:t>
            </a:fld>
            <a:endParaRPr lang="en-E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17254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07.02.2025</a:t>
            </a:fld>
            <a:endParaRPr lang="en-E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426239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07.02.2025</a:t>
            </a:fld>
            <a:endParaRPr lang="en-E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157668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07.02.2025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222676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07.02.2025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799049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46BA7478-A19A-9540-9A96-0C096A7C5D2F}" type="datetimeFigureOut">
              <a:rPr lang="en-EE" smtClean="0"/>
              <a:t>07.02.2025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0201023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BA3171-FD04-01F0-D7AA-96A371FA07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9574" y="843107"/>
            <a:ext cx="5200379" cy="3566160"/>
          </a:xfrm>
        </p:spPr>
        <p:txBody>
          <a:bodyPr anchor="b">
            <a:normAutofit/>
          </a:bodyPr>
          <a:lstStyle/>
          <a:p>
            <a: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fa-IR" sz="3200" dirty="0"/>
              <a:t>تنظیم </a:t>
            </a:r>
            <a:r>
              <a:rPr lang="fa-IR" sz="3200" dirty="0" err="1"/>
              <a:t>مدل‌ها</a:t>
            </a:r>
            <a:endParaRPr lang="en-EE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9931F0-0BC9-6CF2-E581-31B43DD522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3757" y="4600362"/>
            <a:ext cx="5193323" cy="1572768"/>
          </a:xfrm>
        </p:spPr>
        <p:txBody>
          <a:bodyPr>
            <a:normAutofit/>
          </a:bodyPr>
          <a:lstStyle/>
          <a:p>
            <a:pPr algn="l"/>
            <a:r>
              <a:rPr lang="en-GB" sz="2400" b="0" i="0" dirty="0">
                <a:effectLst/>
                <a:latin typeface="Roboto" panose="02000000000000000000" pitchFamily="2" charset="0"/>
              </a:rPr>
              <a:t>Tuning Models</a:t>
            </a:r>
            <a:endParaRPr lang="en-GB" b="1" i="0" dirty="0">
              <a:effectLst/>
              <a:latin typeface="CoFo Brilliant"/>
            </a:endParaRP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5ED2E5-4EB0-56EF-135C-4D723B9B8348}"/>
              </a:ext>
            </a:extLst>
          </p:cNvPr>
          <p:cNvSpPr txBox="1"/>
          <p:nvPr/>
        </p:nvSpPr>
        <p:spPr>
          <a:xfrm>
            <a:off x="1534510" y="1219199"/>
            <a:ext cx="2023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/>
              <a:t>فصل دوم – درس </a:t>
            </a:r>
            <a:r>
              <a:rPr lang="fa-IR" dirty="0" err="1"/>
              <a:t>بازدهم</a:t>
            </a:r>
            <a:endParaRPr lang="en-E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3897BA-7716-F8B7-A96E-D40D0AFAF08C}"/>
              </a:ext>
            </a:extLst>
          </p:cNvPr>
          <p:cNvSpPr txBox="1"/>
          <p:nvPr/>
        </p:nvSpPr>
        <p:spPr>
          <a:xfrm>
            <a:off x="7669204" y="6293543"/>
            <a:ext cx="24561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fa-IR" dirty="0"/>
              <a:t>نام فصل : </a:t>
            </a:r>
            <a:r>
              <a:rPr lang="fa-IR" b="0" i="0" dirty="0"/>
              <a:t>مقدمه ای بر احتمال</a:t>
            </a:r>
            <a:endParaRPr lang="en-GB" dirty="0"/>
          </a:p>
          <a:p>
            <a:pPr marL="0" algn="r" defTabSz="457200" rtl="1" eaLnBrk="1" latinLnBrk="0" hangingPunct="1"/>
            <a:endParaRPr lang="en-E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97BA73-FEEE-8CDC-5CCE-F4ACCAB13C05}"/>
              </a:ext>
            </a:extLst>
          </p:cNvPr>
          <p:cNvSpPr txBox="1"/>
          <p:nvPr/>
        </p:nvSpPr>
        <p:spPr>
          <a:xfrm>
            <a:off x="10373932" y="6298473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2000" dirty="0"/>
              <a:t>دوره تحلیل داده</a:t>
            </a:r>
            <a:endParaRPr lang="en-EE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3DB5B8-F01E-7193-8857-5854BFE81E05}"/>
              </a:ext>
            </a:extLst>
          </p:cNvPr>
          <p:cNvSpPr txBox="1"/>
          <p:nvPr/>
        </p:nvSpPr>
        <p:spPr>
          <a:xfrm>
            <a:off x="414912" y="6378168"/>
            <a:ext cx="1536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457200" rtl="1" eaLnBrk="1" latinLnBrk="0" hangingPunct="1"/>
            <a:r>
              <a:rPr lang="en-EE" dirty="0"/>
              <a:t>Data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0AD403-D9EC-2E56-0052-5FD330DFB65F}"/>
              </a:ext>
            </a:extLst>
          </p:cNvPr>
          <p:cNvSpPr txBox="1"/>
          <p:nvPr/>
        </p:nvSpPr>
        <p:spPr>
          <a:xfrm>
            <a:off x="2289157" y="6368586"/>
            <a:ext cx="3737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Chapter: </a:t>
            </a:r>
            <a:r>
              <a:rPr lang="en-GB" dirty="0"/>
              <a:t>Introduction to Probability</a:t>
            </a:r>
            <a:r>
              <a:rPr lang="en-EE" dirty="0"/>
              <a:t> </a:t>
            </a:r>
          </a:p>
        </p:txBody>
      </p:sp>
      <p:pic>
        <p:nvPicPr>
          <p:cNvPr id="11" name="Picture 10" descr="A logo on a black background&#10;&#10;Description automatically generated">
            <a:extLst>
              <a:ext uri="{FF2B5EF4-FFF2-40B4-BE49-F238E27FC236}">
                <a16:creationId xmlns:a16="http://schemas.microsoft.com/office/drawing/2014/main" id="{10A4E5C9-3ACB-4D76-D01F-CD6812496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957" y="-282493"/>
            <a:ext cx="7422986" cy="7422986"/>
          </a:xfrm>
          <a:prstGeom prst="rect">
            <a:avLst/>
          </a:prstGeom>
        </p:spPr>
      </p:pic>
      <p:pic>
        <p:nvPicPr>
          <p:cNvPr id="13" name="Picture 12" descr="A green and white logo&#10;&#10;AI-generated content may be incorrect.">
            <a:extLst>
              <a:ext uri="{FF2B5EF4-FFF2-40B4-BE49-F238E27FC236}">
                <a16:creationId xmlns:a16="http://schemas.microsoft.com/office/drawing/2014/main" id="{7F8CC7DB-120E-225F-6C8D-9ED1844D60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4453" y="5960100"/>
            <a:ext cx="8255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36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17CC0BC-36BD-7B11-F101-0DE4BE47FDCD}"/>
              </a:ext>
            </a:extLst>
          </p:cNvPr>
          <p:cNvSpPr txBox="1"/>
          <p:nvPr/>
        </p:nvSpPr>
        <p:spPr>
          <a:xfrm>
            <a:off x="4497173" y="82486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EE" dirty="0"/>
              <a:t>در فینال جام جهانی زنان ، اسپانیا با انگلیس روبه‌رو </a:t>
            </a:r>
            <a:r>
              <a:rPr lang="fa-IR" dirty="0"/>
              <a:t>می شود</a:t>
            </a:r>
            <a:r>
              <a:rPr lang="en-EE" dirty="0"/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C0D2305-E52A-E1E5-3EBE-1FA38E9DB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71" y="4017364"/>
            <a:ext cx="5279036" cy="2639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21EEC07-C143-FE84-ED2F-3AFF60AC4435}"/>
              </a:ext>
            </a:extLst>
          </p:cNvPr>
          <p:cNvSpPr txBox="1"/>
          <p:nvPr/>
        </p:nvSpPr>
        <p:spPr>
          <a:xfrm>
            <a:off x="4086264" y="1310318"/>
            <a:ext cx="6506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/>
              <a:t>در اینجا نتایج تمام مسابقات اسپانیا مقابل انگلستان در ۱۰ سال گذشته آورده شده است:</a:t>
            </a:r>
            <a:endParaRPr lang="en-EE" dirty="0"/>
          </a:p>
        </p:txBody>
      </p:sp>
      <p:pic>
        <p:nvPicPr>
          <p:cNvPr id="11" name="Picture 10" descr="A screenshot of a table&#10;&#10;AI-generated content may be incorrect.">
            <a:extLst>
              <a:ext uri="{FF2B5EF4-FFF2-40B4-BE49-F238E27FC236}">
                <a16:creationId xmlns:a16="http://schemas.microsoft.com/office/drawing/2014/main" id="{601AB602-B9C1-A005-19EF-0E0E78519F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432" y="824867"/>
            <a:ext cx="2879539" cy="308724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2252505-5F7C-F335-EB77-46B357DAEC7C}"/>
              </a:ext>
            </a:extLst>
          </p:cNvPr>
          <p:cNvSpPr txBox="1"/>
          <p:nvPr/>
        </p:nvSpPr>
        <p:spPr>
          <a:xfrm>
            <a:off x="5059286" y="2294509"/>
            <a:ext cx="5533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457200" rtl="1" eaLnBrk="1" latinLnBrk="0" hangingPunct="1"/>
            <a:r>
              <a:rPr lang="fa-IR" dirty="0"/>
              <a:t>۲ مشکل در پیش بینی نتیجه فینال از روی این مجموعه داده وجود دارد.</a:t>
            </a:r>
            <a:endParaRPr lang="en-EE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352285-C1B2-25DD-406C-1A3BE1068455}"/>
              </a:ext>
            </a:extLst>
          </p:cNvPr>
          <p:cNvSpPr txBox="1"/>
          <p:nvPr/>
        </p:nvSpPr>
        <p:spPr>
          <a:xfrm>
            <a:off x="4497173" y="2931748"/>
            <a:ext cx="50241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fa-IR" dirty="0"/>
              <a:t>۱- این تعداد مسابقه بسیار کم است.</a:t>
            </a:r>
            <a:br>
              <a:rPr lang="fa-IR" dirty="0"/>
            </a:br>
            <a:r>
              <a:rPr lang="fa-IR" dirty="0"/>
              <a:t>۲-  برخی از مسابقات </a:t>
            </a:r>
            <a:r>
              <a:rPr lang="fa-IR" dirty="0" err="1"/>
              <a:t>آن‌قدر</a:t>
            </a:r>
            <a:r>
              <a:rPr lang="fa-IR" dirty="0"/>
              <a:t> قدیمی هستند که دیگر مرتبط نیستند.</a:t>
            </a:r>
          </a:p>
          <a:p>
            <a:pPr algn="r" rtl="1"/>
            <a:endParaRPr lang="fa-IR" dirty="0"/>
          </a:p>
          <a:p>
            <a:pPr marL="0" algn="r" defTabSz="457200" rtl="1" eaLnBrk="1" latinLnBrk="0" hangingPunct="1"/>
            <a:endParaRPr lang="en-EE" dirty="0"/>
          </a:p>
        </p:txBody>
      </p:sp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96B0FCA6-B9FD-08EF-0FDF-C866DB069F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8871" y="4132077"/>
            <a:ext cx="3123129" cy="3123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288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5-02-01 at 13.08.11">
            <a:hlinkClick r:id="" action="ppaction://media"/>
            <a:extLst>
              <a:ext uri="{FF2B5EF4-FFF2-40B4-BE49-F238E27FC236}">
                <a16:creationId xmlns:a16="http://schemas.microsoft.com/office/drawing/2014/main" id="{EBE657C4-1B41-7FEC-0E7A-5333CBE44C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34474" y="1322492"/>
            <a:ext cx="5643120" cy="4213015"/>
          </a:xfrm>
          <a:prstGeom prst="rect">
            <a:avLst/>
          </a:prstGeom>
        </p:spPr>
      </p:pic>
      <p:pic>
        <p:nvPicPr>
          <p:cNvPr id="5" name="Picture 4" descr="A logo on a black background&#10;&#10;Description automatically generated">
            <a:extLst>
              <a:ext uri="{FF2B5EF4-FFF2-40B4-BE49-F238E27FC236}">
                <a16:creationId xmlns:a16="http://schemas.microsoft.com/office/drawing/2014/main" id="{21DD6E39-0648-E0FD-C0F3-9FF9DC891B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57527" y="3937431"/>
            <a:ext cx="3367953" cy="33679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E68613-B376-2DD4-1241-13718594B69A}"/>
              </a:ext>
            </a:extLst>
          </p:cNvPr>
          <p:cNvSpPr txBox="1"/>
          <p:nvPr/>
        </p:nvSpPr>
        <p:spPr>
          <a:xfrm>
            <a:off x="2894564" y="676161"/>
            <a:ext cx="6522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dirty="0" err="1"/>
              <a:t>شبیه‌سازی</a:t>
            </a:r>
            <a:r>
              <a:rPr lang="fa-IR" dirty="0"/>
              <a:t> را بارها اجرا </a:t>
            </a:r>
            <a:r>
              <a:rPr lang="fa-IR" dirty="0" err="1"/>
              <a:t>می‌کنیم</a:t>
            </a:r>
            <a:r>
              <a:rPr lang="fa-IR" dirty="0"/>
              <a:t> و از نسبت </a:t>
            </a:r>
            <a:r>
              <a:rPr lang="fa-IR" dirty="0" err="1"/>
              <a:t>خروجی‌ها</a:t>
            </a:r>
            <a:r>
              <a:rPr lang="fa-IR" dirty="0"/>
              <a:t> برای </a:t>
            </a:r>
            <a:r>
              <a:rPr lang="fa-IR" dirty="0" err="1"/>
              <a:t>پیش‌بینی</a:t>
            </a:r>
            <a:r>
              <a:rPr lang="fa-IR" dirty="0"/>
              <a:t> استفاده </a:t>
            </a:r>
            <a:r>
              <a:rPr lang="fa-IR" dirty="0" err="1"/>
              <a:t>می‌کنیم</a:t>
            </a:r>
            <a:r>
              <a:rPr lang="fa-IR" dirty="0"/>
              <a:t>.</a:t>
            </a:r>
          </a:p>
          <a:p>
            <a:pPr marL="0" algn="r" defTabSz="457200" rtl="1" eaLnBrk="1" latinLnBrk="0" hangingPunct="1"/>
            <a:endParaRPr lang="en-EE" dirty="0"/>
          </a:p>
        </p:txBody>
      </p:sp>
    </p:spTree>
    <p:extLst>
      <p:ext uri="{BB962C8B-B14F-4D97-AF65-F5344CB8AC3E}">
        <p14:creationId xmlns:p14="http://schemas.microsoft.com/office/powerpoint/2010/main" val="3492302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2F0081F-B0D0-9BE9-705D-AC3848F38D7D}"/>
              </a:ext>
            </a:extLst>
          </p:cNvPr>
          <p:cNvSpPr txBox="1"/>
          <p:nvPr/>
        </p:nvSpPr>
        <p:spPr>
          <a:xfrm>
            <a:off x="6096000" y="1284514"/>
            <a:ext cx="52709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fa-IR" dirty="0"/>
              <a:t>دو ورودی مدل، احتمال گل زدن هر تیم در هر دقیقه از بازی هستند.</a:t>
            </a:r>
          </a:p>
          <a:p>
            <a:pPr marL="0" algn="r" defTabSz="457200" rtl="1" eaLnBrk="1" latinLnBrk="0" hangingPunct="1"/>
            <a:endParaRPr lang="en-EE" dirty="0"/>
          </a:p>
        </p:txBody>
      </p:sp>
      <p:pic>
        <p:nvPicPr>
          <p:cNvPr id="5" name="Picture 4" descr="A logo on a black background&#10;&#10;Description automatically generated">
            <a:extLst>
              <a:ext uri="{FF2B5EF4-FFF2-40B4-BE49-F238E27FC236}">
                <a16:creationId xmlns:a16="http://schemas.microsoft.com/office/drawing/2014/main" id="{8EF68218-19F5-EC04-68A2-6375A3E13F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7527" y="3937431"/>
            <a:ext cx="3367953" cy="3367953"/>
          </a:xfrm>
          <a:prstGeom prst="rect">
            <a:avLst/>
          </a:prstGeom>
        </p:spPr>
      </p:pic>
      <p:pic>
        <p:nvPicPr>
          <p:cNvPr id="6" name="Screen Recording 2025-02-01 at 13.42.27">
            <a:hlinkClick r:id="" action="ppaction://media"/>
            <a:extLst>
              <a:ext uri="{FF2B5EF4-FFF2-40B4-BE49-F238E27FC236}">
                <a16:creationId xmlns:a16="http://schemas.microsoft.com/office/drawing/2014/main" id="{71179F65-0A66-A374-4EE4-F79370424F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8416" y="794479"/>
            <a:ext cx="4924892" cy="55163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3D16BBC-E306-3029-BFE7-12F580BE5D2B}"/>
              </a:ext>
            </a:extLst>
          </p:cNvPr>
          <p:cNvSpPr txBox="1"/>
          <p:nvPr/>
        </p:nvSpPr>
        <p:spPr>
          <a:xfrm>
            <a:off x="5394585" y="2010808"/>
            <a:ext cx="59724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dirty="0"/>
              <a:t>ورودی احتمال گل زدن هر تیم را در هر دقیقه تنظیم </a:t>
            </a:r>
            <a:r>
              <a:rPr lang="fa-IR" dirty="0" err="1"/>
              <a:t>می‌کند</a:t>
            </a:r>
            <a:r>
              <a:rPr lang="fa-IR" dirty="0"/>
              <a:t>، نه نتیجه نهایی، بنابراین همه نتایج ممکن هستند.</a:t>
            </a:r>
          </a:p>
          <a:p>
            <a:pPr algn="r"/>
            <a:endParaRPr lang="en-EE" dirty="0"/>
          </a:p>
        </p:txBody>
      </p:sp>
    </p:spTree>
    <p:extLst>
      <p:ext uri="{BB962C8B-B14F-4D97-AF65-F5344CB8AC3E}">
        <p14:creationId xmlns:p14="http://schemas.microsoft.com/office/powerpoint/2010/main" val="4153635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44C1D-8C3A-5162-230D-5BE7E6F71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/>
              <a:t>تولید ورودی ها</a:t>
            </a:r>
            <a:r>
              <a:rPr lang="en-US" dirty="0"/>
              <a:t>        		 	Generating Inputs      </a:t>
            </a:r>
            <a:endParaRPr lang="en-E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31545A-1B86-031C-E52F-5B3482859AE4}"/>
              </a:ext>
            </a:extLst>
          </p:cNvPr>
          <p:cNvSpPr txBox="1"/>
          <p:nvPr/>
        </p:nvSpPr>
        <p:spPr>
          <a:xfrm>
            <a:off x="1453243" y="1897520"/>
            <a:ext cx="100638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/>
              <a:t>از سال </a:t>
            </a:r>
            <a:r>
              <a:rPr lang="en-US" dirty="0"/>
              <a:t>2018</a:t>
            </a:r>
            <a:r>
              <a:rPr lang="fa-IR" dirty="0"/>
              <a:t>، تیم ملی فوتبال اسپانیا در </a:t>
            </a:r>
            <a:r>
              <a:rPr lang="en-US" dirty="0"/>
              <a:t>52</a:t>
            </a:r>
            <a:r>
              <a:rPr lang="fa-IR" dirty="0"/>
              <a:t> بازی </a:t>
            </a:r>
            <a:r>
              <a:rPr lang="en-US" dirty="0"/>
              <a:t>165</a:t>
            </a:r>
            <a:r>
              <a:rPr lang="fa-IR" dirty="0"/>
              <a:t> گل به ثمر رسانده است که به طور متوسط </a:t>
            </a:r>
            <a:r>
              <a:rPr lang="en-US" dirty="0"/>
              <a:t>3.2</a:t>
            </a:r>
            <a:r>
              <a:rPr lang="fa-IR" dirty="0"/>
              <a:t> گل در هر بازی </a:t>
            </a:r>
            <a:r>
              <a:rPr lang="fa-IR" dirty="0" err="1"/>
              <a:t>می‌شود</a:t>
            </a:r>
            <a:r>
              <a:rPr lang="fa-IR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8E3DE8-5750-C9FD-7DC8-92D1F3E7AA41}"/>
              </a:ext>
            </a:extLst>
          </p:cNvPr>
          <p:cNvSpPr txBox="1"/>
          <p:nvPr/>
        </p:nvSpPr>
        <p:spPr>
          <a:xfrm>
            <a:off x="653143" y="2656115"/>
            <a:ext cx="2175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/>
              <a:t>میانگین گل ها در هر دقیقه</a:t>
            </a:r>
            <a:endParaRPr lang="en-E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D6ED3A5-01A1-5095-99CC-D9338B26983B}"/>
                  </a:ext>
                </a:extLst>
              </p:cNvPr>
              <p:cNvSpPr txBox="1"/>
              <p:nvPr/>
            </p:nvSpPr>
            <p:spPr>
              <a:xfrm>
                <a:off x="2727186" y="2564744"/>
                <a:ext cx="1539204" cy="485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a-IR" dirty="0"/>
                  <a:t> = </a:t>
                </a:r>
                <a14:m>
                  <m:oMath xmlns:m="http://schemas.openxmlformats.org/officeDocument/2006/math">
                    <m:r>
                      <a:rPr lang="fa-IR" b="0" i="0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EE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3.2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90</m:t>
                        </m:r>
                      </m:den>
                    </m:f>
                    <m:r>
                      <a:rPr lang="fa-IR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a-IR" dirty="0"/>
                  <a:t>= </a:t>
                </a:r>
                <a:r>
                  <a:rPr lang="en-US" dirty="0"/>
                  <a:t>0.036</a:t>
                </a:r>
                <a:endParaRPr lang="en-EE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D6ED3A5-01A1-5095-99CC-D9338B2698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27186" y="2564744"/>
                <a:ext cx="1539204" cy="485774"/>
              </a:xfrm>
              <a:prstGeom prst="rect">
                <a:avLst/>
              </a:prstGeom>
              <a:blipFill>
                <a:blip r:embed="rId3"/>
                <a:stretch>
                  <a:fillRect l="-3279" r="-2459" b="-5128"/>
                </a:stretch>
              </a:blipFill>
            </p:spPr>
            <p:txBody>
              <a:bodyPr/>
              <a:lstStyle/>
              <a:p>
                <a:r>
                  <a:rPr lang="en-E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C17DAEAE-17CB-BCA2-04E1-481FEEB51D2B}"/>
              </a:ext>
            </a:extLst>
          </p:cNvPr>
          <p:cNvSpPr txBox="1"/>
          <p:nvPr/>
        </p:nvSpPr>
        <p:spPr>
          <a:xfrm>
            <a:off x="5442857" y="296572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dirty="0"/>
              <a:t>0.036</a:t>
            </a:r>
            <a:r>
              <a:rPr lang="fa-IR" dirty="0"/>
              <a:t> احتمال </a:t>
            </a:r>
            <a:r>
              <a:rPr lang="fa-IR" dirty="0" err="1"/>
              <a:t>گل‌زنی</a:t>
            </a:r>
            <a:r>
              <a:rPr lang="fa-IR" dirty="0"/>
              <a:t> اسپانیا در هر دقیقه در برابر یک تیم متوسط است.</a:t>
            </a:r>
          </a:p>
        </p:txBody>
      </p:sp>
      <p:pic>
        <p:nvPicPr>
          <p:cNvPr id="11" name="Picture 10" descr="A logo on a black background&#10;&#10;Description automatically generated">
            <a:extLst>
              <a:ext uri="{FF2B5EF4-FFF2-40B4-BE49-F238E27FC236}">
                <a16:creationId xmlns:a16="http://schemas.microsoft.com/office/drawing/2014/main" id="{AA82616C-626F-9FBB-5F5D-F42717A275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7527" y="3937431"/>
            <a:ext cx="3367953" cy="336795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AD85D4-C670-E79E-6640-9EC4E449D98A}"/>
              </a:ext>
            </a:extLst>
          </p:cNvPr>
          <p:cNvSpPr txBox="1"/>
          <p:nvPr/>
        </p:nvSpPr>
        <p:spPr>
          <a:xfrm>
            <a:off x="7476228" y="3568099"/>
            <a:ext cx="3536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457200" rtl="1" eaLnBrk="1" latinLnBrk="0" hangingPunct="1"/>
            <a:r>
              <a:rPr lang="fa-IR" dirty="0"/>
              <a:t>اما انگلیس قوی تر از یک تیم متوسط است . </a:t>
            </a:r>
            <a:endParaRPr lang="en-EE" dirty="0"/>
          </a:p>
        </p:txBody>
      </p:sp>
    </p:spTree>
    <p:extLst>
      <p:ext uri="{BB962C8B-B14F-4D97-AF65-F5344CB8AC3E}">
        <p14:creationId xmlns:p14="http://schemas.microsoft.com/office/powerpoint/2010/main" val="1500695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0BCBFA1-96D5-231D-0B85-20D258BDD6E3}"/>
              </a:ext>
            </a:extLst>
          </p:cNvPr>
          <p:cNvSpPr txBox="1"/>
          <p:nvPr/>
        </p:nvSpPr>
        <p:spPr>
          <a:xfrm>
            <a:off x="1469036" y="1243306"/>
            <a:ext cx="95787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r" defTabSz="457200" rtl="1" eaLnBrk="1" latinLnBrk="0" hangingPunct="1"/>
            <a:r>
              <a:rPr lang="fa-IR" dirty="0"/>
              <a:t>از سال </a:t>
            </a:r>
            <a:r>
              <a:rPr lang="en-US" dirty="0"/>
              <a:t>2018</a:t>
            </a:r>
            <a:r>
              <a:rPr lang="fa-IR" dirty="0"/>
              <a:t>، </a:t>
            </a:r>
            <a:r>
              <a:rPr lang="fa-IR" dirty="0" err="1"/>
              <a:t>تیم‌های</a:t>
            </a:r>
            <a:r>
              <a:rPr lang="fa-IR" dirty="0"/>
              <a:t> ملی به طور متوسط </a:t>
            </a:r>
            <a:r>
              <a:rPr lang="en-US" dirty="0"/>
              <a:t>1.79</a:t>
            </a:r>
            <a:r>
              <a:rPr lang="fa-IR" dirty="0"/>
              <a:t> گل در هر بازی دریافت </a:t>
            </a:r>
            <a:r>
              <a:rPr lang="fa-IR" dirty="0" err="1"/>
              <a:t>کرده‌اند</a:t>
            </a:r>
            <a:r>
              <a:rPr lang="fa-IR" dirty="0"/>
              <a:t>، در حالی که انگلستان تنها </a:t>
            </a:r>
            <a:r>
              <a:rPr lang="en-US" dirty="0"/>
              <a:t>0.52</a:t>
            </a:r>
            <a:r>
              <a:rPr lang="fa-IR" dirty="0"/>
              <a:t> گل در هر بازی دریافت کرده است</a:t>
            </a:r>
            <a:endParaRPr lang="en-E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683E317-33E3-B2BA-CDC1-CE532664D203}"/>
                  </a:ext>
                </a:extLst>
              </p:cNvPr>
              <p:cNvSpPr txBox="1"/>
              <p:nvPr/>
            </p:nvSpPr>
            <p:spPr>
              <a:xfrm>
                <a:off x="2774536" y="2024953"/>
                <a:ext cx="3971037" cy="7984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0.036</a:t>
                </a:r>
                <a:r>
                  <a:rPr lang="en-US" dirty="0"/>
                  <a:t> </a:t>
                </a:r>
                <a:r>
                  <a:rPr lang="en-US" sz="1100" dirty="0"/>
                  <a:t>╳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0.52</m:t>
                        </m:r>
                      </m:num>
                      <m:den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1.79</m:t>
                        </m:r>
                      </m:den>
                    </m:f>
                  </m:oMath>
                </a14:m>
                <a:r>
                  <a:rPr lang="en-EE" dirty="0"/>
                  <a:t> = </a:t>
                </a:r>
                <a:r>
                  <a:rPr lang="en-EE" sz="2800" dirty="0"/>
                  <a:t>0.0105</a:t>
                </a:r>
                <a:endParaRPr lang="en-EE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683E317-33E3-B2BA-CDC1-CE532664D2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4536" y="2024953"/>
                <a:ext cx="3971037" cy="798424"/>
              </a:xfrm>
              <a:prstGeom prst="rect">
                <a:avLst/>
              </a:prstGeom>
              <a:blipFill>
                <a:blip r:embed="rId2"/>
                <a:stretch>
                  <a:fillRect l="-2548" b="-7813"/>
                </a:stretch>
              </a:blipFill>
            </p:spPr>
            <p:txBody>
              <a:bodyPr/>
              <a:lstStyle/>
              <a:p>
                <a:r>
                  <a:rPr lang="en-E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6D839BEE-0CEE-1776-A921-9120C5CC2EA7}"/>
              </a:ext>
            </a:extLst>
          </p:cNvPr>
          <p:cNvSpPr txBox="1"/>
          <p:nvPr/>
        </p:nvSpPr>
        <p:spPr>
          <a:xfrm>
            <a:off x="1618937" y="3612630"/>
            <a:ext cx="9428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dirty="0"/>
              <a:t>اگر این فرایند را برای انگلستان تکرار کنیم (متوسط </a:t>
            </a:r>
            <a:r>
              <a:rPr lang="fa-IR" dirty="0" err="1"/>
              <a:t>گلزنی</a:t>
            </a:r>
            <a:r>
              <a:rPr lang="fa-IR" dirty="0"/>
              <a:t> انگلیس ╳  متوسط گل خورده اسپانیا)، احتمال </a:t>
            </a:r>
            <a:r>
              <a:rPr lang="fa-IR" dirty="0" err="1"/>
              <a:t>گل‌زنی</a:t>
            </a:r>
            <a:r>
              <a:rPr lang="fa-IR" dirty="0"/>
              <a:t> </a:t>
            </a:r>
            <a:r>
              <a:rPr lang="fa-IR" dirty="0" err="1"/>
              <a:t>آن‌ها</a:t>
            </a:r>
            <a:r>
              <a:rPr lang="fa-IR" dirty="0"/>
              <a:t> در هر دقیقه  برابر با </a:t>
            </a:r>
            <a:r>
              <a:rPr lang="en-US" dirty="0"/>
              <a:t>0.0116</a:t>
            </a:r>
            <a:r>
              <a:rPr lang="fa-IR" dirty="0"/>
              <a:t> است.</a:t>
            </a:r>
            <a:endParaRPr lang="en-EE" dirty="0"/>
          </a:p>
        </p:txBody>
      </p:sp>
      <p:pic>
        <p:nvPicPr>
          <p:cNvPr id="11" name="Picture 10" descr="A logo on a black background&#10;&#10;Description automatically generated">
            <a:extLst>
              <a:ext uri="{FF2B5EF4-FFF2-40B4-BE49-F238E27FC236}">
                <a16:creationId xmlns:a16="http://schemas.microsoft.com/office/drawing/2014/main" id="{8F9C2732-04B3-30E7-6D3A-0590CDDE41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4047" y="4258961"/>
            <a:ext cx="3367953" cy="336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018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5-02-02 at 13.07.20">
            <a:hlinkClick r:id="" action="ppaction://media"/>
            <a:extLst>
              <a:ext uri="{FF2B5EF4-FFF2-40B4-BE49-F238E27FC236}">
                <a16:creationId xmlns:a16="http://schemas.microsoft.com/office/drawing/2014/main" id="{8D1C149A-4855-EBD0-08E9-2FBF6A2299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61154" y="559398"/>
            <a:ext cx="6041400" cy="54871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FECE5C-2D54-D35D-2919-9FEE03CBC52D}"/>
              </a:ext>
            </a:extLst>
          </p:cNvPr>
          <p:cNvSpPr txBox="1"/>
          <p:nvPr/>
        </p:nvSpPr>
        <p:spPr>
          <a:xfrm>
            <a:off x="-521792" y="1171943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EE" dirty="0"/>
              <a:t>این مدل پیش‌بینی می‌کند که احتمال پیروزی انگلیس بیشتر است.</a:t>
            </a:r>
          </a:p>
        </p:txBody>
      </p:sp>
      <p:pic>
        <p:nvPicPr>
          <p:cNvPr id="9" name="Picture 8" descr="A logo on a black background&#10;&#10;AI-generated content may be incorrect.">
            <a:extLst>
              <a:ext uri="{FF2B5EF4-FFF2-40B4-BE49-F238E27FC236}">
                <a16:creationId xmlns:a16="http://schemas.microsoft.com/office/drawing/2014/main" id="{7CA23A5F-5A84-2CD1-72CE-2BCB2A30E0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06081" y="3688829"/>
            <a:ext cx="2885919" cy="288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638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7BC13269-5D0F-C353-472F-4F588ED12E8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920" r="4" b="13734"/>
          <a:stretch/>
        </p:blipFill>
        <p:spPr>
          <a:xfrm>
            <a:off x="2754002" y="643466"/>
            <a:ext cx="6683996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915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5839</TotalTime>
  <Words>295</Words>
  <Application>Microsoft Macintosh PowerPoint</Application>
  <PresentationFormat>Widescreen</PresentationFormat>
  <Paragraphs>28</Paragraphs>
  <Slides>8</Slides>
  <Notes>4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Aptos</vt:lpstr>
      <vt:lpstr>Aptos Display</vt:lpstr>
      <vt:lpstr>Arial</vt:lpstr>
      <vt:lpstr>Cambria Math</vt:lpstr>
      <vt:lpstr>CoFo Brilliant</vt:lpstr>
      <vt:lpstr>Roboto</vt:lpstr>
      <vt:lpstr>Office Theme</vt:lpstr>
      <vt:lpstr>تنظیم مدل‌ها</vt:lpstr>
      <vt:lpstr>PowerPoint Presentation</vt:lpstr>
      <vt:lpstr>PowerPoint Presentation</vt:lpstr>
      <vt:lpstr>PowerPoint Presentation</vt:lpstr>
      <vt:lpstr>تولید ورودی ها            Generating Inputs     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Mohammadhossein Bagheri</dc:creator>
  <cp:lastModifiedBy>Mohammadhossein Bagheri</cp:lastModifiedBy>
  <cp:revision>41</cp:revision>
  <dcterms:created xsi:type="dcterms:W3CDTF">2024-11-14T17:21:55Z</dcterms:created>
  <dcterms:modified xsi:type="dcterms:W3CDTF">2025-02-07T09:47:18Z</dcterms:modified>
</cp:coreProperties>
</file>

<file path=docProps/thumbnail.jpeg>
</file>